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1" r:id="rId4"/>
    <p:sldId id="262" r:id="rId5"/>
    <p:sldId id="272" r:id="rId6"/>
    <p:sldId id="273" r:id="rId7"/>
    <p:sldId id="275" r:id="rId8"/>
    <p:sldId id="276" r:id="rId9"/>
    <p:sldId id="277" r:id="rId10"/>
    <p:sldId id="278" r:id="rId11"/>
    <p:sldId id="279" r:id="rId12"/>
    <p:sldId id="284" r:id="rId13"/>
    <p:sldId id="280" r:id="rId14"/>
    <p:sldId id="282" r:id="rId15"/>
    <p:sldId id="286" r:id="rId16"/>
    <p:sldId id="28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4C8EE1-CE0F-4D3D-94D1-D55831B6E8D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2208973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4C8EE1-CE0F-4D3D-94D1-D55831B6E8D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267710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4C8EE1-CE0F-4D3D-94D1-D55831B6E8D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1351767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4C8EE1-CE0F-4D3D-94D1-D55831B6E8D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179148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4C8EE1-CE0F-4D3D-94D1-D55831B6E8D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33824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4C8EE1-CE0F-4D3D-94D1-D55831B6E8DD}"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1386691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4C8EE1-CE0F-4D3D-94D1-D55831B6E8DD}" type="datetimeFigureOut">
              <a:rPr lang="en-US" smtClean="0"/>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3486626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4C8EE1-CE0F-4D3D-94D1-D55831B6E8DD}"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125119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C8EE1-CE0F-4D3D-94D1-D55831B6E8DD}" type="datetimeFigureOut">
              <a:rPr lang="en-US" smtClean="0"/>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57439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4C8EE1-CE0F-4D3D-94D1-D55831B6E8DD}"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3443334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4C8EE1-CE0F-4D3D-94D1-D55831B6E8DD}"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238855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C8EE1-CE0F-4D3D-94D1-D55831B6E8DD}" type="datetimeFigureOut">
              <a:rPr lang="en-US" smtClean="0"/>
              <a:t>11/14/2021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2738D-0EC6-416B-A3F3-B796259A699C}" type="slidenum">
              <a:rPr lang="en-US" smtClean="0"/>
              <a:t>‹#›</a:t>
            </a:fld>
            <a:endParaRPr lang="en-US"/>
          </a:p>
        </p:txBody>
      </p:sp>
    </p:spTree>
    <p:extLst>
      <p:ext uri="{BB962C8B-B14F-4D97-AF65-F5344CB8AC3E}">
        <p14:creationId xmlns:p14="http://schemas.microsoft.com/office/powerpoint/2010/main" val="2014430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attFill prst="pct10">
            <a:fgClr>
              <a:srgbClr val="00B0F0"/>
            </a:fgClr>
            <a:bgClr>
              <a:schemeClr val="bg1"/>
            </a:bgClr>
          </a:pattFill>
        </p:spPr>
        <p:txBody>
          <a:bodyPr>
            <a:normAutofit fontScale="90000"/>
          </a:bodyPr>
          <a:lstStyle/>
          <a:p>
            <a:pPr algn="ctr"/>
            <a:r>
              <a:rPr lang="en-US" dirty="0" smtClean="0">
                <a:latin typeface="Times New Roman" pitchFamily="18" charset="0"/>
                <a:cs typeface="Times New Roman" pitchFamily="18" charset="0"/>
              </a:rPr>
              <a:t>CHƯƠNG TRÌNH THỂ DỤC LỚP 12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NĂM HỌC 2021 – 2022</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TUẦN 11</a:t>
            </a:r>
            <a:br>
              <a:rPr lang="en-US" dirty="0" smtClean="0">
                <a:latin typeface="Times New Roman" pitchFamily="18" charset="0"/>
                <a:cs typeface="Times New Roman" pitchFamily="18" charset="0"/>
              </a:rPr>
            </a:br>
            <a:endParaRPr lang="en-US" dirty="0"/>
          </a:p>
        </p:txBody>
      </p:sp>
      <p:sp>
        <p:nvSpPr>
          <p:cNvPr id="4" name="Text Placeholder 3"/>
          <p:cNvSpPr>
            <a:spLocks noGrp="1"/>
          </p:cNvSpPr>
          <p:nvPr>
            <p:ph type="body" sz="half" idx="2"/>
          </p:nvPr>
        </p:nvSpPr>
        <p:spPr>
          <a:xfrm>
            <a:off x="0" y="1219200"/>
            <a:ext cx="9144000" cy="5638800"/>
          </a:xfrm>
          <a:solidFill>
            <a:schemeClr val="tx2">
              <a:lumMod val="40000"/>
              <a:lumOff val="60000"/>
            </a:schemeClr>
          </a:solidFill>
        </p:spPr>
        <p:txBody>
          <a:bodyPr>
            <a:noAutofit/>
          </a:bodyPr>
          <a:lstStyle/>
          <a:p>
            <a:pPr algn="ctr">
              <a:spcBef>
                <a:spcPts val="0"/>
              </a:spcBef>
            </a:pPr>
            <a:r>
              <a:rPr lang="en-US" sz="2400" b="1" dirty="0" smtClean="0">
                <a:latin typeface="Times New Roman" pitchFamily="18" charset="0"/>
                <a:cs typeface="Times New Roman" pitchFamily="18" charset="0"/>
              </a:rPr>
              <a:t>NỘI DUNG BUỔI HỌC</a:t>
            </a:r>
          </a:p>
          <a:p>
            <a:pPr algn="ctr">
              <a:spcBef>
                <a:spcPts val="0"/>
              </a:spcBef>
            </a:pPr>
            <a:r>
              <a:rPr lang="en-US" sz="3200" b="1" dirty="0">
                <a:solidFill>
                  <a:srgbClr val="FF0000"/>
                </a:solidFill>
                <a:latin typeface="Times New Roman" pitchFamily="18" charset="0"/>
                <a:cs typeface="Times New Roman" pitchFamily="18" charset="0"/>
              </a:rPr>
              <a:t>NHẢY </a:t>
            </a:r>
            <a:r>
              <a:rPr lang="en-US" sz="3200" b="1" dirty="0" smtClean="0">
                <a:solidFill>
                  <a:srgbClr val="FF0000"/>
                </a:solidFill>
                <a:latin typeface="Times New Roman" pitchFamily="18" charset="0"/>
                <a:cs typeface="Times New Roman" pitchFamily="18" charset="0"/>
              </a:rPr>
              <a:t>XA – BÓNG CHUYỀN</a:t>
            </a:r>
            <a:endParaRPr lang="en-US" sz="3600" b="1" dirty="0" smtClean="0">
              <a:solidFill>
                <a:srgbClr val="FF0000"/>
              </a:solidFill>
              <a:latin typeface="Times New Roman" pitchFamily="18" charset="0"/>
              <a:cs typeface="Times New Roman" pitchFamily="18" charset="0"/>
            </a:endParaRPr>
          </a:p>
          <a:p>
            <a:pPr>
              <a:spcBef>
                <a:spcPts val="0"/>
              </a:spcBef>
            </a:pPr>
            <a:r>
              <a:rPr lang="en-US" sz="1800" b="1" dirty="0" smtClean="0">
                <a:solidFill>
                  <a:srgbClr val="002060"/>
                </a:solidFill>
                <a:latin typeface="Times New Roman" pitchFamily="18" charset="0"/>
                <a:cs typeface="Times New Roman" pitchFamily="18" charset="0"/>
              </a:rPr>
              <a:t>I. KHỞI ĐỘNG</a:t>
            </a:r>
            <a:r>
              <a:rPr lang="en-US" sz="1800" b="1" dirty="0" smtClean="0">
                <a:latin typeface="Times New Roman" pitchFamily="18" charset="0"/>
                <a:cs typeface="Times New Roman" pitchFamily="18" charset="0"/>
              </a:rPr>
              <a:t> </a:t>
            </a:r>
          </a:p>
          <a:p>
            <a:pPr>
              <a:spcBef>
                <a:spcPts val="0"/>
              </a:spcBef>
            </a:pPr>
            <a:r>
              <a:rPr lang="en-US" sz="1600" b="1" dirty="0" err="1" smtClean="0">
                <a:latin typeface="Times New Roman" pitchFamily="18" charset="0"/>
                <a:cs typeface="Times New Roman" pitchFamily="18" charset="0"/>
              </a:rPr>
              <a:t>Xoay</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các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khớp</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ép</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dọc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ép</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ngang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gập</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duỗi</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động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tác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tay</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này</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chạm</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mủi</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chân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kia</a:t>
            </a:r>
            <a:r>
              <a:rPr lang="en-US" sz="1600" b="1" dirty="0" smtClean="0">
                <a:latin typeface="Times New Roman" pitchFamily="18" charset="0"/>
                <a:cs typeface="Times New Roman" pitchFamily="18" charset="0"/>
              </a:rPr>
              <a:t>, ………</a:t>
            </a:r>
            <a:endParaRPr lang="en-US" sz="1600" dirty="0" smtClean="0">
              <a:latin typeface="Times New Roman" pitchFamily="18" charset="0"/>
              <a:cs typeface="Times New Roman" pitchFamily="18" charset="0"/>
            </a:endParaRPr>
          </a:p>
          <a:p>
            <a:pPr>
              <a:spcBef>
                <a:spcPts val="0"/>
              </a:spcBef>
            </a:pPr>
            <a:r>
              <a:rPr lang="en-US" sz="1600" b="1" dirty="0" smtClean="0">
                <a:solidFill>
                  <a:srgbClr val="002060"/>
                </a:solidFill>
                <a:latin typeface="Times New Roman" pitchFamily="18" charset="0"/>
                <a:cs typeface="Times New Roman" pitchFamily="18" charset="0"/>
              </a:rPr>
              <a:t>II</a:t>
            </a:r>
            <a:r>
              <a:rPr lang="en-US" sz="1600" b="1" dirty="0">
                <a:solidFill>
                  <a:srgbClr val="002060"/>
                </a:solidFill>
                <a:latin typeface="Times New Roman" pitchFamily="18" charset="0"/>
                <a:cs typeface="Times New Roman" pitchFamily="18" charset="0"/>
              </a:rPr>
              <a:t>. </a:t>
            </a:r>
            <a:r>
              <a:rPr lang="en-US" sz="1600" b="1" dirty="0" smtClean="0">
                <a:solidFill>
                  <a:srgbClr val="002060"/>
                </a:solidFill>
                <a:latin typeface="Times New Roman" pitchFamily="18" charset="0"/>
                <a:cs typeface="Times New Roman" pitchFamily="18" charset="0"/>
              </a:rPr>
              <a:t>NỘI DUNG CHÍNH : </a:t>
            </a:r>
          </a:p>
          <a:p>
            <a:pPr algn="ctr">
              <a:spcBef>
                <a:spcPts val="0"/>
              </a:spcBef>
            </a:pPr>
            <a:r>
              <a:rPr lang="en-US" sz="3200" b="1" dirty="0" smtClean="0">
                <a:latin typeface="Times New Roman" pitchFamily="18" charset="0"/>
                <a:cs typeface="Times New Roman" pitchFamily="18" charset="0"/>
              </a:rPr>
              <a:t>A. NHẢY XA </a:t>
            </a:r>
            <a:endParaRPr lang="en-US" sz="3200" b="1"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a:p>
            <a:endParaRPr lang="en-US" sz="2000" dirty="0"/>
          </a:p>
          <a:p>
            <a:endParaRPr lang="en-US" sz="1600" dirty="0" smtClean="0"/>
          </a:p>
          <a:p>
            <a:endParaRPr lang="en-US" sz="1600" dirty="0"/>
          </a:p>
        </p:txBody>
      </p:sp>
      <p:pic>
        <p:nvPicPr>
          <p:cNvPr id="5" name="Picture 4" descr="D:\HINH TD KHOI 12\nhay xa 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1" y="3505200"/>
            <a:ext cx="771995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1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randombar(horizont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533400" y="457200"/>
            <a:ext cx="8153400" cy="6124754"/>
          </a:xfrm>
          <a:prstGeom prst="rect">
            <a:avLst/>
          </a:prstGeom>
          <a:noFill/>
        </p:spPr>
        <p:txBody>
          <a:bodyPr wrap="square" rtlCol="0">
            <a:spAutoFit/>
          </a:bodyPr>
          <a:lstStyle/>
          <a:p>
            <a:pPr fontAlgn="base"/>
            <a:r>
              <a:rPr lang="vi-VN" sz="2800" b="1" dirty="0">
                <a:latin typeface="+mj-lt"/>
              </a:rPr>
              <a:t>3. Kỹ thuật giậm nhảy.</a:t>
            </a:r>
          </a:p>
          <a:p>
            <a:pPr fontAlgn="base"/>
            <a:r>
              <a:rPr lang="vi-VN" sz="2800" dirty="0">
                <a:latin typeface="+mj-lt"/>
              </a:rPr>
              <a:t>Việc chuyển từ bước lấy đà cuối cùng sang bước giậm nhảy phải thực hiện liên </a:t>
            </a:r>
            <a:r>
              <a:rPr lang="vi-VN" sz="2800" dirty="0" smtClean="0">
                <a:latin typeface="+mj-lt"/>
              </a:rPr>
              <a:t>tục. </a:t>
            </a:r>
            <a:r>
              <a:rPr lang="vi-VN" sz="2800" dirty="0">
                <a:latin typeface="+mj-lt"/>
              </a:rPr>
              <a:t>Bước cuối cùng là bước ở vị trí giậm nhảy, bước này rất quan trọng vì phải làm thế nào để khi nhảy lên có thể đập </a:t>
            </a:r>
            <a:r>
              <a:rPr lang="en-US" sz="2800" dirty="0" err="1" smtClean="0">
                <a:latin typeface="Times New Roman" pitchFamily="18" charset="0"/>
                <a:cs typeface="Times New Roman" pitchFamily="18" charset="0"/>
              </a:rPr>
              <a:t>bóng</a:t>
            </a:r>
            <a:r>
              <a:rPr lang="vi-VN" sz="2800" dirty="0">
                <a:latin typeface="+mj-lt"/>
              </a:rPr>
              <a:t> ở tầm trước mặt. Gót chân ở bước cuối cùng vừa đặt xuống đất và hai chân ngang nhau, thân người vẫn ngả về phía trước, thì khuỵu đầu gối thấp xuống và chuyển sức gót chân lên mũi chân để bật lên. Lưu ý, muốn bật được cao thì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tập</a:t>
            </a:r>
            <a:r>
              <a:rPr lang="vi-VN" sz="2800" dirty="0" smtClean="0">
                <a:latin typeface="Times New Roman" pitchFamily="18" charset="0"/>
                <a:cs typeface="Times New Roman" pitchFamily="18" charset="0"/>
              </a:rPr>
              <a:t> </a:t>
            </a:r>
            <a:r>
              <a:rPr lang="vi-VN" sz="2800" dirty="0">
                <a:latin typeface="+mj-lt"/>
              </a:rPr>
              <a:t>phải dùng sức bật của đầu gối, tới khớp xương hông (vươn bụng) và cuối cùng là sức cổ chân. Đồng thời phải phối hợp đánh tay, tức là trước khi giậm nhảy, đánh mạnh hai tay ra phía sau, khi chân đã khuỵu hết mức thì hai tay đánh xuống thẳng góc với mặt sân.</a:t>
            </a:r>
          </a:p>
        </p:txBody>
      </p:sp>
    </p:spTree>
    <p:extLst>
      <p:ext uri="{BB962C8B-B14F-4D97-AF65-F5344CB8AC3E}">
        <p14:creationId xmlns:p14="http://schemas.microsoft.com/office/powerpoint/2010/main" val="2324959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Autofit/>
          </a:bodyPr>
          <a:lstStyle/>
          <a:p>
            <a:pPr algn="l" fontAlgn="base"/>
            <a:r>
              <a:rPr lang="vi-VN" sz="2400" b="1" dirty="0"/>
              <a:t>4. Kỹ thuật nhảy và đập bóng.</a:t>
            </a:r>
            <a:br>
              <a:rPr lang="vi-VN" sz="2400" b="1" dirty="0"/>
            </a:br>
            <a:r>
              <a:rPr lang="vi-VN" sz="2400" dirty="0"/>
              <a:t>- Tư thế chuẩn bị </a:t>
            </a:r>
            <a:r>
              <a:rPr lang="en-US" sz="2400" dirty="0" smtClean="0"/>
              <a:t>: </a:t>
            </a:r>
            <a:r>
              <a:rPr lang="vi-VN" sz="2400" dirty="0" smtClean="0"/>
              <a:t>khi </a:t>
            </a:r>
            <a:r>
              <a:rPr lang="vi-VN" sz="2400" dirty="0"/>
              <a:t>thân người bật lên tới tầm cao nhất, người ngửa ra phía sau và hơi </a:t>
            </a:r>
            <a:r>
              <a:rPr lang="vi-VN" sz="2400" dirty="0" smtClean="0"/>
              <a:t>nghiêng</a:t>
            </a:r>
            <a:r>
              <a:rPr lang="en-US" sz="2400" dirty="0" smtClean="0"/>
              <a:t> </a:t>
            </a:r>
            <a:r>
              <a:rPr lang="vi-VN" sz="2400" dirty="0" smtClean="0"/>
              <a:t>về </a:t>
            </a:r>
            <a:r>
              <a:rPr lang="vi-VN" sz="2400" dirty="0"/>
              <a:t>phía tay đập bóng. Lúc này, hai chân hơi gập tự nhiên, không khép sát quá cũng không dang rộng quá.</a:t>
            </a:r>
            <a:br>
              <a:rPr lang="vi-VN" sz="2400" dirty="0"/>
            </a:br>
            <a:r>
              <a:rPr lang="vi-VN" sz="2400" dirty="0"/>
              <a:t>- Tay đập bóng từ trên cao đưa sát mang tai ra phía sau, cánh tay duỗi thẳng và cổ tay đập gập vào bóng, cổ tay còn có tác dụng điều khiển bóng. Tay kia cũng từ phía trên hạ xuống phối hợp.</a:t>
            </a:r>
            <a:br>
              <a:rPr lang="vi-VN" sz="2400" dirty="0"/>
            </a:br>
            <a:r>
              <a:rPr lang="vi-VN" sz="2400" dirty="0"/>
              <a:t>- Khi đập vào bóng, thân người vươn thẳng, hai chân cũng duỗi ra phía trước (đầu gối thẳng) tạo thành sức mạnh đập trúng vào bóng. Đập bóng thông thường ở tầm cao hơn đầu và chếch về phía trước mặt chừng 10-15cm.</a:t>
            </a:r>
            <a:br>
              <a:rPr lang="vi-VN" sz="2400" dirty="0"/>
            </a:br>
            <a:r>
              <a:rPr lang="vi-VN" sz="2400" dirty="0"/>
              <a:t>- Có một lưu ý cho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tập</a:t>
            </a:r>
            <a:r>
              <a:rPr lang="vi-VN" sz="2400" dirty="0" smtClean="0">
                <a:latin typeface="Times New Roman" pitchFamily="18" charset="0"/>
                <a:cs typeface="Times New Roman" pitchFamily="18" charset="0"/>
              </a:rPr>
              <a:t> </a:t>
            </a:r>
            <a:r>
              <a:rPr lang="vi-VN" sz="2400" dirty="0"/>
              <a:t>đó là bóng nâng cao hay thấp thì đó là tuỳ thuộc vào quả đập cao, trung bình hay thấp của bạn.</a:t>
            </a:r>
            <a:br>
              <a:rPr lang="vi-VN" sz="2400" dirty="0"/>
            </a:br>
            <a:endParaRPr lang="en-US" sz="2400" dirty="0"/>
          </a:p>
        </p:txBody>
      </p:sp>
    </p:spTree>
    <p:extLst>
      <p:ext uri="{BB962C8B-B14F-4D97-AF65-F5344CB8AC3E}">
        <p14:creationId xmlns:p14="http://schemas.microsoft.com/office/powerpoint/2010/main" val="296320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vi-VN" b="1" dirty="0"/>
              <a:t>Kỹ thuật nhảy và đập bóng.</a:t>
            </a:r>
            <a:br>
              <a:rPr lang="vi-VN" b="1"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17086"/>
            <a:ext cx="9144000" cy="6040914"/>
          </a:xfrm>
        </p:spPr>
      </p:pic>
    </p:spTree>
    <p:extLst>
      <p:ext uri="{BB962C8B-B14F-4D97-AF65-F5344CB8AC3E}">
        <p14:creationId xmlns:p14="http://schemas.microsoft.com/office/powerpoint/2010/main" val="961061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Autofit/>
          </a:bodyPr>
          <a:lstStyle/>
          <a:p>
            <a:pPr algn="l" fontAlgn="base"/>
            <a:r>
              <a:rPr lang="vi-VN" sz="2800" b="1" dirty="0"/>
              <a:t>5. Kỹ thuật tiếp đất khi đập bóng xong</a:t>
            </a:r>
            <a:r>
              <a:rPr lang="vi-VN" sz="2800" b="1" dirty="0" smtClean="0"/>
              <a:t>.</a:t>
            </a:r>
            <a:r>
              <a:rPr lang="en-US" sz="2800" b="1" dirty="0" smtClean="0"/>
              <a:t/>
            </a:r>
            <a:br>
              <a:rPr lang="en-US" sz="2800" b="1" dirty="0" smtClean="0"/>
            </a:br>
            <a:r>
              <a:rPr lang="vi-VN" sz="2800" b="1" dirty="0"/>
              <a:t/>
            </a:r>
            <a:br>
              <a:rPr lang="vi-VN" sz="2800" b="1" dirty="0"/>
            </a:br>
            <a:r>
              <a:rPr lang="vi-VN" sz="2800" dirty="0"/>
              <a:t>- Sau khi thực hiện xong kỹ thuật đập bóng chuyền,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thì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tập</a:t>
            </a:r>
            <a:r>
              <a:rPr lang="vi-VN" sz="2800" dirty="0" smtClean="0">
                <a:latin typeface="Times New Roman" pitchFamily="18" charset="0"/>
                <a:cs typeface="Times New Roman" pitchFamily="18" charset="0"/>
              </a:rPr>
              <a:t> </a:t>
            </a:r>
            <a:r>
              <a:rPr lang="vi-VN" sz="2800" dirty="0"/>
              <a:t>phải thả lỏng các bắp thịt, rơi xuống bằng mũi bàn chân, hai bàn chân xoay theo chiều lưới, đầu gối hơi khuỵu.</a:t>
            </a:r>
            <a:br>
              <a:rPr lang="vi-VN" sz="2800" dirty="0"/>
            </a:br>
            <a:r>
              <a:rPr lang="vi-VN" sz="2800" dirty="0"/>
              <a:t>- Ngoài ra,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tập</a:t>
            </a:r>
            <a:r>
              <a:rPr lang="vi-VN" sz="2800" dirty="0" smtClean="0">
                <a:latin typeface="Times New Roman" pitchFamily="18" charset="0"/>
                <a:cs typeface="Times New Roman" pitchFamily="18" charset="0"/>
              </a:rPr>
              <a:t> </a:t>
            </a:r>
            <a:r>
              <a:rPr lang="vi-VN" sz="2800" dirty="0"/>
              <a:t>cần đặc biệt chú ý khi rơi xuống là không được lao người về phía trước theo hướng đập bóng vì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vi-VN" sz="2800" dirty="0" smtClean="0"/>
              <a:t> </a:t>
            </a:r>
            <a:r>
              <a:rPr lang="vi-VN" sz="2800" dirty="0"/>
              <a:t>sẽ bị chạm chân sang sân đối phương và lập tức mất điểm. Cố gắng giữ hông lại và rơi xuống theo phương thẳng đứng.</a:t>
            </a:r>
            <a:br>
              <a:rPr lang="vi-VN" sz="2800" dirty="0"/>
            </a:br>
            <a:endParaRPr lang="en-US" sz="2800" dirty="0"/>
          </a:p>
        </p:txBody>
      </p:sp>
    </p:spTree>
    <p:extLst>
      <p:ext uri="{BB962C8B-B14F-4D97-AF65-F5344CB8AC3E}">
        <p14:creationId xmlns:p14="http://schemas.microsoft.com/office/powerpoint/2010/main" val="2163606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solidFill>
            <a:schemeClr val="accent6">
              <a:lumMod val="60000"/>
              <a:lumOff val="40000"/>
            </a:schemeClr>
          </a:solidFill>
        </p:spPr>
        <p:txBody>
          <a:bodyPr>
            <a:noAutofit/>
          </a:bodyPr>
          <a:lstStyle/>
          <a:p>
            <a:r>
              <a:rPr lang="en-US" sz="2800" b="1" dirty="0" err="1" smtClean="0">
                <a:latin typeface="Times New Roman" pitchFamily="18" charset="0"/>
                <a:cs typeface="Times New Roman" pitchFamily="18" charset="0"/>
              </a:rPr>
              <a:t>Kỹ</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thuật</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đ</a:t>
            </a:r>
            <a:r>
              <a:rPr lang="en-US" sz="2800" b="1" dirty="0" err="1" smtClean="0">
                <a:latin typeface="Times New Roman" pitchFamily="18" charset="0"/>
                <a:cs typeface="Times New Roman" pitchFamily="18" charset="0"/>
              </a:rPr>
              <a:t>ập</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bóng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theo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phương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đà</a:t>
            </a:r>
            <a:r>
              <a:rPr lang="en-US" sz="2800" b="1" dirty="0">
                <a:latin typeface="Times New Roman" pitchFamily="18" charset="0"/>
                <a:cs typeface="Times New Roman" pitchFamily="18" charset="0"/>
              </a:rPr>
              <a:t>.</a:t>
            </a:r>
            <a:br>
              <a:rPr lang="en-US" sz="2800" b="1" dirty="0">
                <a:latin typeface="Times New Roman" pitchFamily="18" charset="0"/>
                <a:cs typeface="Times New Roman" pitchFamily="18" charset="0"/>
              </a:rPr>
            </a:br>
            <a:endParaRPr lang="en-US" sz="2800" b="1" dirty="0"/>
          </a:p>
        </p:txBody>
      </p:sp>
      <p:pic>
        <p:nvPicPr>
          <p:cNvPr id="4" name="dap bo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38200"/>
            <a:ext cx="9143999" cy="6019800"/>
          </a:xfrm>
        </p:spPr>
      </p:pic>
    </p:spTree>
    <p:extLst>
      <p:ext uri="{BB962C8B-B14F-4D97-AF65-F5344CB8AC3E}">
        <p14:creationId xmlns:p14="http://schemas.microsoft.com/office/powerpoint/2010/main" val="14441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22642">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54"/>
            <a:ext cx="4343400" cy="900545"/>
          </a:xfrm>
          <a:solidFill>
            <a:schemeClr val="accent5"/>
          </a:solidFill>
        </p:spPr>
        <p:txBody>
          <a:bodyPr>
            <a:normAutofit/>
          </a:bodyPr>
          <a:lstStyle/>
          <a:p>
            <a:pPr algn="ctr"/>
            <a:r>
              <a:rPr lang="en-US" dirty="0">
                <a:latin typeface="Times New Roman" pitchFamily="18" charset="0"/>
                <a:cs typeface="Times New Roman" pitchFamily="18" charset="0"/>
              </a:rPr>
              <a:t>IV. PHẦN KẾT THÚC</a:t>
            </a:r>
            <a:br>
              <a:rPr lang="en-US" dirty="0">
                <a:latin typeface="Times New Roman" pitchFamily="18" charset="0"/>
                <a:cs typeface="Times New Roman" pitchFamily="18" charset="0"/>
              </a:rPr>
            </a:br>
            <a:endParaRPr lang="en-US" dirty="0"/>
          </a:p>
        </p:txBody>
      </p:sp>
      <p:sp>
        <p:nvSpPr>
          <p:cNvPr id="4" name="Text Placeholder 3"/>
          <p:cNvSpPr>
            <a:spLocks noGrp="1"/>
          </p:cNvSpPr>
          <p:nvPr>
            <p:ph type="body" sz="half" idx="2"/>
          </p:nvPr>
        </p:nvSpPr>
        <p:spPr>
          <a:xfrm>
            <a:off x="0" y="914400"/>
            <a:ext cx="4343400" cy="5943600"/>
          </a:xfrm>
          <a:solidFill>
            <a:schemeClr val="accent6">
              <a:lumMod val="60000"/>
              <a:lumOff val="40000"/>
            </a:schemeClr>
          </a:solidFill>
        </p:spPr>
        <p:txBody>
          <a:bodyPr>
            <a:normAutofit fontScale="92500" lnSpcReduction="20000"/>
          </a:bodyPr>
          <a:lstStyle/>
          <a:p>
            <a:r>
              <a:rPr lang="en-US" sz="2600"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Luật</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bóng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chuyền</a:t>
            </a:r>
            <a:endParaRPr lang="en-US" sz="2600" b="1" dirty="0" smtClean="0">
              <a:latin typeface="Times New Roman" pitchFamily="18" charset="0"/>
              <a:cs typeface="Times New Roman" pitchFamily="18" charset="0"/>
            </a:endParaRPr>
          </a:p>
          <a:p>
            <a:r>
              <a:rPr lang="en-US" sz="2600" dirty="0" smtClean="0">
                <a:latin typeface="Times New Roman" pitchFamily="18" charset="0"/>
                <a:cs typeface="Times New Roman" pitchFamily="18" charset="0"/>
              </a:rPr>
              <a:t>	</a:t>
            </a:r>
            <a:r>
              <a:rPr lang="vi-VN" sz="2600" dirty="0" smtClean="0">
                <a:latin typeface="Times New Roman" pitchFamily="18" charset="0"/>
                <a:cs typeface="Times New Roman" pitchFamily="18" charset="0"/>
              </a:rPr>
              <a:t>Bóng </a:t>
            </a:r>
            <a:r>
              <a:rPr lang="vi-VN" sz="2600" dirty="0">
                <a:latin typeface="Times New Roman" pitchFamily="18" charset="0"/>
                <a:cs typeface="Times New Roman" pitchFamily="18" charset="0"/>
              </a:rPr>
              <a:t>chuyền được chơi trên sân dài 18m và rộng 9m, được chia thành hai  nửa 9x9m bởi một lưới rộng 1m đặt giữa sân, cao </a:t>
            </a:r>
            <a:r>
              <a:rPr lang="vi-VN" sz="2600" dirty="0" smtClean="0">
                <a:latin typeface="Times New Roman" pitchFamily="18" charset="0"/>
                <a:cs typeface="Times New Roman" pitchFamily="18" charset="0"/>
              </a:rPr>
              <a:t>2,4</a:t>
            </a:r>
            <a:r>
              <a:rPr lang="en-US" sz="2600" smtClean="0">
                <a:latin typeface="Times New Roman" pitchFamily="18" charset="0"/>
                <a:cs typeface="Times New Roman" pitchFamily="18" charset="0"/>
              </a:rPr>
              <a:t>3</a:t>
            </a:r>
            <a:r>
              <a:rPr lang="vi-VN" sz="2600" smtClean="0">
                <a:latin typeface="Times New Roman" pitchFamily="18" charset="0"/>
                <a:cs typeface="Times New Roman" pitchFamily="18" charset="0"/>
              </a:rPr>
              <a:t>m </a:t>
            </a:r>
            <a:r>
              <a:rPr lang="vi-VN" sz="2600" dirty="0">
                <a:latin typeface="Times New Roman" pitchFamily="18" charset="0"/>
                <a:cs typeface="Times New Roman" pitchFamily="18" charset="0"/>
              </a:rPr>
              <a:t>đối với sân bóng  nam, và 2,24m đối với sân bóng nữ.</a:t>
            </a:r>
            <a:br>
              <a:rPr lang="vi-VN" sz="2600" dirty="0">
                <a:latin typeface="Times New Roman" pitchFamily="18" charset="0"/>
                <a:cs typeface="Times New Roman" pitchFamily="18" charset="0"/>
              </a:rPr>
            </a:br>
            <a:r>
              <a:rPr lang="en-US" sz="2600" dirty="0" smtClean="0">
                <a:latin typeface="Times New Roman" pitchFamily="18" charset="0"/>
                <a:cs typeface="Times New Roman" pitchFamily="18" charset="0"/>
              </a:rPr>
              <a:t>	</a:t>
            </a:r>
            <a:r>
              <a:rPr lang="vi-VN" sz="2600" dirty="0" smtClean="0">
                <a:latin typeface="Times New Roman" pitchFamily="18" charset="0"/>
                <a:cs typeface="Times New Roman" pitchFamily="18" charset="0"/>
              </a:rPr>
              <a:t>Có </a:t>
            </a:r>
            <a:r>
              <a:rPr lang="vi-VN" sz="2600" dirty="0">
                <a:latin typeface="Times New Roman" pitchFamily="18" charset="0"/>
                <a:cs typeface="Times New Roman" pitchFamily="18" charset="0"/>
              </a:rPr>
              <a:t>một vạch song song và cách lưới 3m trên phần sân của mỗi đội, được xem là "vạch tấn công". Vạch "3m" này chia phần sân mỗi đội thành "hàng trước" và "hàng sau". Lần lượt ta có 3 khu vực: được đánh số như dưới đây, bắt đầu từ khu "1", là vị trí của </a:t>
            </a:r>
            <a:r>
              <a:rPr lang="vi-VN" sz="2400" dirty="0">
                <a:latin typeface="Times New Roman" pitchFamily="18" charset="0"/>
                <a:cs typeface="Times New Roman" pitchFamily="18" charset="0"/>
              </a:rPr>
              <a:t>người giao </a:t>
            </a:r>
            <a:r>
              <a:rPr lang="vi-VN" sz="2200" dirty="0">
                <a:latin typeface="+mj-lt"/>
              </a:rPr>
              <a:t>bóng.</a:t>
            </a:r>
            <a:r>
              <a:rPr lang="en-US" dirty="0"/>
              <a:t/>
            </a:r>
            <a:br>
              <a:rPr lang="en-US" dirty="0"/>
            </a:br>
            <a:r>
              <a:rPr lang="vi-VN" dirty="0"/>
              <a:t/>
            </a:r>
            <a:br>
              <a:rPr lang="vi-VN" dirty="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400" y="1"/>
            <a:ext cx="4800600" cy="6858000"/>
          </a:xfrm>
        </p:spPr>
      </p:pic>
    </p:spTree>
    <p:extLst>
      <p:ext uri="{BB962C8B-B14F-4D97-AF65-F5344CB8AC3E}">
        <p14:creationId xmlns:p14="http://schemas.microsoft.com/office/powerpoint/2010/main" val="29844044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 y="0"/>
            <a:ext cx="4329545" cy="685800"/>
          </a:xfrm>
          <a:solidFill>
            <a:schemeClr val="accent5"/>
          </a:solidFill>
        </p:spPr>
        <p:txBody>
          <a:bodyPr>
            <a:normAutofit/>
          </a:bodyPr>
          <a:lstStyle/>
          <a:p>
            <a:pPr algn="ctr"/>
            <a:r>
              <a:rPr lang="en-US" sz="2800" dirty="0" err="1" smtClean="0">
                <a:latin typeface="Times New Roman" pitchFamily="18" charset="0"/>
                <a:cs typeface="Times New Roman" pitchFamily="18" charset="0"/>
              </a:rPr>
              <a:t>Luật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bóng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chuyền</a:t>
            </a:r>
            <a:endParaRPr lang="en-US" sz="2800" dirty="0">
              <a:latin typeface="Times New Roman" pitchFamily="18" charset="0"/>
              <a:cs typeface="Times New Roman"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400" y="0"/>
            <a:ext cx="4800600" cy="6858000"/>
          </a:xfrm>
        </p:spPr>
      </p:pic>
      <p:sp>
        <p:nvSpPr>
          <p:cNvPr id="4" name="Text Placeholder 3"/>
          <p:cNvSpPr>
            <a:spLocks noGrp="1"/>
          </p:cNvSpPr>
          <p:nvPr>
            <p:ph type="body" sz="half" idx="2"/>
          </p:nvPr>
        </p:nvSpPr>
        <p:spPr>
          <a:xfrm>
            <a:off x="304800" y="1066800"/>
            <a:ext cx="3886200" cy="5059363"/>
          </a:xfrm>
        </p:spPr>
        <p:txBody>
          <a:bodyPr>
            <a:noAutofit/>
          </a:bodyPr>
          <a:lstStyle/>
          <a:p>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Sau </a:t>
            </a:r>
            <a:r>
              <a:rPr lang="vi-VN" sz="2800" dirty="0">
                <a:latin typeface="Times New Roman" pitchFamily="18" charset="0"/>
                <a:cs typeface="Times New Roman" pitchFamily="18" charset="0"/>
              </a:rPr>
              <a:t>khi giành được quyền giao bóng, các thành viên của đội phải di chuyển theo chiều kim đồng hồ, với người chơi lúc trước ở vị trí "2" di chuyển tới vị trí "1" và lần lượt như vậy, người chơi ở vị trí "1" di chuyển tới vị trí "6".</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413845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7" name="Picture 9" descr="21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73" y="1143000"/>
            <a:ext cx="8686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0"/>
            <a:ext cx="9144000" cy="1569660"/>
          </a:xfrm>
          <a:prstGeom prst="rect">
            <a:avLst/>
          </a:prstGeom>
          <a:solidFill>
            <a:srgbClr val="00B0F0"/>
          </a:solidFill>
        </p:spPr>
        <p:txBody>
          <a:bodyPr wrap="square" rtlCol="0">
            <a:spAutoFit/>
          </a:bodyPr>
          <a:lstStyle/>
          <a:p>
            <a:pPr marL="400050" indent="-400050">
              <a:buFont typeface="+mj-lt"/>
              <a:buAutoNum type="romanUcPeriod"/>
            </a:pPr>
            <a:r>
              <a:rPr lang="en-US" sz="2400" b="1" dirty="0" smtClean="0">
                <a:latin typeface="Times New Roman" pitchFamily="18" charset="0"/>
                <a:cs typeface="Times New Roman" pitchFamily="18" charset="0"/>
              </a:rPr>
              <a:t>GIAI ĐOẠN CHẠY ĐÀ</a:t>
            </a:r>
          </a:p>
          <a:p>
            <a:pPr marL="400050" indent="-400050">
              <a:buFont typeface="+mj-lt"/>
              <a:buAutoNum type="romanUcPeriod"/>
            </a:pPr>
            <a:r>
              <a:rPr lang="en-US" sz="2400" b="1" dirty="0" smtClean="0">
                <a:latin typeface="Times New Roman" pitchFamily="18" charset="0"/>
                <a:cs typeface="Times New Roman" pitchFamily="18" charset="0"/>
              </a:rPr>
              <a:t>GIAI ĐOẠN GIẬM NHẢY</a:t>
            </a:r>
          </a:p>
          <a:p>
            <a:pPr marL="400050" indent="-400050">
              <a:buFont typeface="+mj-lt"/>
              <a:buAutoNum type="romanUcPeriod"/>
            </a:pPr>
            <a:r>
              <a:rPr lang="en-US" sz="2400" b="1" dirty="0" smtClean="0">
                <a:latin typeface="Times New Roman" pitchFamily="18" charset="0"/>
                <a:cs typeface="Times New Roman" pitchFamily="18" charset="0"/>
              </a:rPr>
              <a:t> GIAI ĐOẠN TRÊN KHÔNG</a:t>
            </a:r>
          </a:p>
          <a:p>
            <a:pPr marL="400050" indent="-400050">
              <a:buFont typeface="+mj-lt"/>
              <a:buAutoNum type="romanUcPeriod"/>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GIAI ĐOẠN TIẾP ĐẤT</a:t>
            </a:r>
            <a:endParaRPr lang="en-US" sz="2400" b="1" dirty="0">
              <a:latin typeface="Times New Roman" pitchFamily="18" charset="0"/>
              <a:cs typeface="Times New Roman" pitchFamily="18" charset="0"/>
            </a:endParaRPr>
          </a:p>
        </p:txBody>
      </p:sp>
      <p:sp>
        <p:nvSpPr>
          <p:cNvPr id="2" name="TextBox 1"/>
          <p:cNvSpPr txBox="1"/>
          <p:nvPr/>
        </p:nvSpPr>
        <p:spPr>
          <a:xfrm>
            <a:off x="616527" y="5329535"/>
            <a:ext cx="8375073" cy="523220"/>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Hoàn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thiện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kỹ</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thuật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nhảy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xa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kiểu</a:t>
            </a:r>
            <a:r>
              <a:rPr lang="en-US" sz="2800" b="1" dirty="0" smtClean="0">
                <a:latin typeface="Times New Roman" pitchFamily="18" charset="0"/>
                <a:cs typeface="Times New Roman" pitchFamily="18" charset="0"/>
              </a:rPr>
              <a:t> “ </a:t>
            </a:r>
            <a:r>
              <a:rPr lang="en-US" sz="2800" b="1" dirty="0" err="1" smtClean="0">
                <a:latin typeface="Times New Roman" pitchFamily="18" charset="0"/>
                <a:cs typeface="Times New Roman" pitchFamily="18" charset="0"/>
              </a:rPr>
              <a:t>ưỡn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thân</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087055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solidFill>
            <a:srgbClr val="00B0F0"/>
          </a:solidFill>
        </p:spPr>
        <p:txBody>
          <a:bodyPr>
            <a:normAutofit fontScale="90000"/>
          </a:bodyPr>
          <a:lstStyle/>
          <a:p>
            <a:r>
              <a:rPr lang="en-US" b="1" dirty="0" err="1" smtClean="0">
                <a:latin typeface="Times New Roman" pitchFamily="18" charset="0"/>
                <a:cs typeface="Times New Roman" pitchFamily="18" charset="0"/>
              </a:rPr>
              <a:t>Giai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đoạn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tiếp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đất</a:t>
            </a:r>
            <a:endParaRPr lang="en-US" dirty="0"/>
          </a:p>
        </p:txBody>
      </p:sp>
      <p:sp>
        <p:nvSpPr>
          <p:cNvPr id="3" name="Subtitle 2"/>
          <p:cNvSpPr>
            <a:spLocks noGrp="1"/>
          </p:cNvSpPr>
          <p:nvPr>
            <p:ph type="subTitle" idx="1"/>
          </p:nvPr>
        </p:nvSpPr>
        <p:spPr>
          <a:xfrm>
            <a:off x="0" y="609600"/>
            <a:ext cx="9144000" cy="2362200"/>
          </a:xfrm>
          <a:solidFill>
            <a:srgbClr val="00B0F0"/>
          </a:solidFill>
        </p:spPr>
        <p:txBody>
          <a:bodyPr>
            <a:normAutofit lnSpcReduction="10000"/>
          </a:bodyPr>
          <a:lstStyle/>
          <a:p>
            <a:pPr algn="just"/>
            <a:r>
              <a:rPr lang="en-US" sz="2600" dirty="0" smtClean="0">
                <a:solidFill>
                  <a:schemeClr val="tx1"/>
                </a:solidFill>
                <a:latin typeface="Times New Roman" pitchFamily="18" charset="0"/>
                <a:cs typeface="Times New Roman" pitchFamily="18" charset="0"/>
              </a:rPr>
              <a:t>	</a:t>
            </a:r>
            <a:r>
              <a:rPr lang="vi-VN" sz="2600" dirty="0" smtClean="0">
                <a:solidFill>
                  <a:schemeClr val="tx1"/>
                </a:solidFill>
                <a:latin typeface="Times New Roman" pitchFamily="18" charset="0"/>
                <a:cs typeface="Times New Roman" pitchFamily="18" charset="0"/>
              </a:rPr>
              <a:t>Khi </a:t>
            </a:r>
            <a:r>
              <a:rPr lang="vi-VN" sz="2600" dirty="0">
                <a:solidFill>
                  <a:schemeClr val="tx1"/>
                </a:solidFill>
                <a:latin typeface="Times New Roman" pitchFamily="18" charset="0"/>
                <a:cs typeface="Times New Roman" pitchFamily="18" charset="0"/>
              </a:rPr>
              <a:t>hai chân bắt đầu tiếp đất, chủ động khuỵu gối để giảm chấn động, đồng thời rướn thân, vươn hai tay ra trước để giữ thăng bằng không để mông hoặc tay chạm cát ở phía sau. Sau đó đứng lên đi về trước, rời khỏi hố nhảy. Không đi sang ngang hoặc lùi, vì theo luật thi đấu thành tích sẽ tính từ bộ phận cơ thể chạm cát gần ván nhất.</a:t>
            </a:r>
            <a:endParaRPr lang="en-US" sz="2600" dirty="0" smtClean="0">
              <a:solidFill>
                <a:schemeClr val="tx1"/>
              </a:solidFill>
              <a:latin typeface="Times New Roman" pitchFamily="18" charset="0"/>
              <a:cs typeface="Times New Roman" pitchFamily="18" charset="0"/>
            </a:endParaRPr>
          </a:p>
          <a:p>
            <a:pPr algn="just"/>
            <a:endParaRPr lang="en-US" sz="2800" dirty="0" smtClean="0">
              <a:solidFill>
                <a:schemeClr val="tx1"/>
              </a:solidFill>
              <a:latin typeface="Times New Roman" pitchFamily="18" charset="0"/>
              <a:cs typeface="Times New Roman" pitchFamily="18" charset="0"/>
            </a:endParaRPr>
          </a:p>
          <a:p>
            <a:pPr algn="just"/>
            <a:endParaRPr lang="en-US" sz="2800" dirty="0">
              <a:solidFill>
                <a:schemeClr val="tx1"/>
              </a:solidFill>
              <a:latin typeface="Times New Roman" pitchFamily="18" charset="0"/>
              <a:cs typeface="Times New Roman" pitchFamily="18" charset="0"/>
            </a:endParaRPr>
          </a:p>
        </p:txBody>
      </p:sp>
      <p:sp>
        <p:nvSpPr>
          <p:cNvPr id="5" name="TextBox 4"/>
          <p:cNvSpPr txBox="1"/>
          <p:nvPr/>
        </p:nvSpPr>
        <p:spPr>
          <a:xfrm>
            <a:off x="914400" y="4267200"/>
            <a:ext cx="1219200" cy="369332"/>
          </a:xfrm>
          <a:prstGeom prst="rect">
            <a:avLst/>
          </a:prstGeom>
          <a:noFill/>
        </p:spPr>
        <p:txBody>
          <a:bodyPr wrap="square" rtlCol="0">
            <a:spAutoFit/>
          </a:bodyPr>
          <a:lstStyle/>
          <a:p>
            <a:endParaRPr lang="en-US" dirty="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4636532"/>
            <a:ext cx="2397964" cy="191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243" y="3733800"/>
            <a:ext cx="1834156" cy="17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135" y="3006424"/>
            <a:ext cx="2019301" cy="194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892263"/>
            <a:ext cx="1600200" cy="16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399" y="3505200"/>
            <a:ext cx="1827020" cy="184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85800" y="6256347"/>
            <a:ext cx="3810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1</a:t>
            </a:r>
            <a:endParaRPr lang="en-US" sz="2800" b="1" dirty="0">
              <a:latin typeface="Times New Roman" pitchFamily="18" charset="0"/>
              <a:cs typeface="Times New Roman" pitchFamily="18" charset="0"/>
            </a:endParaRPr>
          </a:p>
        </p:txBody>
      </p:sp>
      <p:sp>
        <p:nvSpPr>
          <p:cNvPr id="14" name="TextBox 13"/>
          <p:cNvSpPr txBox="1"/>
          <p:nvPr/>
        </p:nvSpPr>
        <p:spPr>
          <a:xfrm>
            <a:off x="2502739" y="6258580"/>
            <a:ext cx="3810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2</a:t>
            </a:r>
          </a:p>
        </p:txBody>
      </p:sp>
      <p:sp>
        <p:nvSpPr>
          <p:cNvPr id="15" name="TextBox 14"/>
          <p:cNvSpPr txBox="1"/>
          <p:nvPr/>
        </p:nvSpPr>
        <p:spPr>
          <a:xfrm>
            <a:off x="4304409" y="6258580"/>
            <a:ext cx="3810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3</a:t>
            </a:r>
            <a:endParaRPr lang="en-US" sz="2800" b="1" dirty="0">
              <a:latin typeface="Times New Roman" pitchFamily="18" charset="0"/>
              <a:cs typeface="Times New Roman" pitchFamily="18" charset="0"/>
            </a:endParaRPr>
          </a:p>
        </p:txBody>
      </p:sp>
      <p:sp>
        <p:nvSpPr>
          <p:cNvPr id="16" name="TextBox 15"/>
          <p:cNvSpPr txBox="1"/>
          <p:nvPr/>
        </p:nvSpPr>
        <p:spPr>
          <a:xfrm>
            <a:off x="6191249" y="6256347"/>
            <a:ext cx="3810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4</a:t>
            </a:r>
            <a:endParaRPr lang="en-US" sz="2800" b="1" dirty="0">
              <a:latin typeface="Times New Roman" pitchFamily="18" charset="0"/>
              <a:cs typeface="Times New Roman" pitchFamily="18" charset="0"/>
            </a:endParaRPr>
          </a:p>
        </p:txBody>
      </p:sp>
      <p:sp>
        <p:nvSpPr>
          <p:cNvPr id="17" name="TextBox 16"/>
          <p:cNvSpPr txBox="1"/>
          <p:nvPr/>
        </p:nvSpPr>
        <p:spPr>
          <a:xfrm>
            <a:off x="7886700" y="6322367"/>
            <a:ext cx="3810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5</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57708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circle(in)">
                                      <p:cBhvr>
                                        <p:cTn id="56" dur="20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65513" cy="990600"/>
          </a:xfrm>
          <a:solidFill>
            <a:srgbClr val="00B0F0"/>
          </a:solidFill>
        </p:spPr>
        <p:txBody>
          <a:bodyPr>
            <a:normAutofit/>
          </a:bodyPr>
          <a:lstStyle/>
          <a:p>
            <a:pPr algn="ctr"/>
            <a:r>
              <a:rPr lang="en-US" sz="2400" dirty="0" smtClean="0">
                <a:latin typeface="Times New Roman" pitchFamily="18" charset="0"/>
                <a:cs typeface="Times New Roman" pitchFamily="18" charset="0"/>
              </a:rPr>
              <a:t>KỸ THUẬT NHẢY XA ƯỠN THÂN</a:t>
            </a:r>
            <a:endParaRPr lang="en-US" sz="2400" dirty="0">
              <a:latin typeface="Times New Roman" pitchFamily="18" charset="0"/>
              <a:cs typeface="Times New Roman" pitchFamily="18" charset="0"/>
            </a:endParaRPr>
          </a:p>
        </p:txBody>
      </p:sp>
      <p:sp>
        <p:nvSpPr>
          <p:cNvPr id="4" name="Text Placeholder 3"/>
          <p:cNvSpPr>
            <a:spLocks noGrp="1"/>
          </p:cNvSpPr>
          <p:nvPr>
            <p:ph type="body" sz="half" idx="2"/>
          </p:nvPr>
        </p:nvSpPr>
        <p:spPr>
          <a:xfrm>
            <a:off x="0" y="990600"/>
            <a:ext cx="3465513" cy="5867400"/>
          </a:xfrm>
          <a:solidFill>
            <a:schemeClr val="accent2">
              <a:lumMod val="40000"/>
              <a:lumOff val="60000"/>
            </a:schemeClr>
          </a:solidFill>
        </p:spPr>
        <p:txBody>
          <a:bodyPr>
            <a:normAutofit/>
          </a:bodyPr>
          <a:lstStyle/>
          <a:p>
            <a:pPr algn="just"/>
            <a:r>
              <a:rPr lang="en-US" sz="2800" dirty="0" smtClean="0">
                <a:latin typeface="+mj-lt"/>
              </a:rPr>
              <a:t>	</a:t>
            </a:r>
            <a:r>
              <a:rPr lang="vi-VN" sz="2800" dirty="0" smtClean="0">
                <a:latin typeface="+mj-lt"/>
              </a:rPr>
              <a:t>Động </a:t>
            </a:r>
            <a:r>
              <a:rPr lang="vi-VN" sz="2800" dirty="0">
                <a:latin typeface="+mj-lt"/>
              </a:rPr>
              <a:t>tác tiếp đất đòi hỏi phải khéo léo, nhanh nhẹn, mềm dẻo và hết sức chủ động bởi vì tuy không phải là giai đoạn chủ động tạo ra thành tích, nhưng tận dụng được tối đa thành tích hay không chính là nhờ sự khéo léo đó. </a:t>
            </a:r>
            <a:endParaRPr lang="en-US" sz="2800" dirty="0">
              <a:latin typeface="+mj-lt"/>
              <a:cs typeface="Times New Roman" pitchFamily="18" charset="0"/>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5200" y="1447800"/>
            <a:ext cx="5638800" cy="3733800"/>
          </a:xfrm>
        </p:spPr>
      </p:pic>
    </p:spTree>
    <p:extLst>
      <p:ext uri="{BB962C8B-B14F-4D97-AF65-F5344CB8AC3E}">
        <p14:creationId xmlns:p14="http://schemas.microsoft.com/office/powerpoint/2010/main" val="4062496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0762"/>
          </a:xfrm>
          <a:solidFill>
            <a:schemeClr val="accent6">
              <a:lumMod val="75000"/>
            </a:schemeClr>
          </a:solidFill>
        </p:spPr>
        <p:txBody>
          <a:bodyPr>
            <a:noAutofit/>
          </a:bodyPr>
          <a:lstStyle/>
          <a:p>
            <a:r>
              <a:rPr lang="en-US" sz="3200" b="1" dirty="0" err="1">
                <a:latin typeface="Times New Roman" pitchFamily="18" charset="0"/>
                <a:cs typeface="Times New Roman" pitchFamily="18" charset="0"/>
              </a:rPr>
              <a:t>Hoàn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thuật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kiểu</a:t>
            </a: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ưỡn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thân</a:t>
            </a:r>
            <a:r>
              <a:rPr lang="en-US" sz="3200" b="1" dirty="0">
                <a:latin typeface="Times New Roman" pitchFamily="18" charset="0"/>
                <a:cs typeface="Times New Roman" pitchFamily="18" charset="0"/>
              </a:rPr>
              <a:t> “</a:t>
            </a:r>
            <a:br>
              <a:rPr lang="en-US" sz="3200" b="1" dirty="0">
                <a:latin typeface="Times New Roman" pitchFamily="18" charset="0"/>
                <a:cs typeface="Times New Roman" pitchFamily="18" charset="0"/>
              </a:rPr>
            </a:br>
            <a:endParaRPr lang="en-US" sz="3200" dirty="0"/>
          </a:p>
        </p:txBody>
      </p:sp>
      <p:pic>
        <p:nvPicPr>
          <p:cNvPr id="4" name="video nhay x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90600"/>
            <a:ext cx="9144000" cy="5867400"/>
          </a:xfrm>
        </p:spPr>
      </p:pic>
    </p:spTree>
    <p:extLst>
      <p:ext uri="{BB962C8B-B14F-4D97-AF65-F5344CB8AC3E}">
        <p14:creationId xmlns:p14="http://schemas.microsoft.com/office/powerpoint/2010/main" val="2295883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3000"/>
          </a:xfrm>
          <a:solidFill>
            <a:schemeClr val="accent6">
              <a:lumMod val="75000"/>
            </a:schemeClr>
          </a:solidFill>
        </p:spPr>
        <p:txBody>
          <a:bodyPr/>
          <a:lstStyle/>
          <a:p>
            <a:r>
              <a:rPr lang="en-US" b="1" dirty="0" smtClean="0">
                <a:latin typeface="Times New Roman" pitchFamily="18" charset="0"/>
                <a:cs typeface="Times New Roman" pitchFamily="18" charset="0"/>
              </a:rPr>
              <a:t>B. BÓNG CHUYỀN</a:t>
            </a:r>
            <a:endParaRPr lang="en-US" b="1" dirty="0">
              <a:latin typeface="Times New Roman" pitchFamily="18" charset="0"/>
              <a:cs typeface="Times New Roman" pitchFamily="18" charset="0"/>
            </a:endParaRPr>
          </a:p>
        </p:txBody>
      </p:sp>
      <p:sp>
        <p:nvSpPr>
          <p:cNvPr id="3" name="Subtitle 2"/>
          <p:cNvSpPr>
            <a:spLocks noGrp="1"/>
          </p:cNvSpPr>
          <p:nvPr>
            <p:ph type="subTitle" idx="1"/>
          </p:nvPr>
        </p:nvSpPr>
        <p:spPr>
          <a:xfrm>
            <a:off x="0" y="1219200"/>
            <a:ext cx="9144000" cy="5638800"/>
          </a:xfrm>
          <a:solidFill>
            <a:schemeClr val="accent5">
              <a:lumMod val="40000"/>
              <a:lumOff val="60000"/>
            </a:schemeClr>
          </a:solidFill>
        </p:spPr>
        <p:txBody>
          <a:bodyPr>
            <a:noAutofit/>
          </a:bodyPr>
          <a:lstStyle/>
          <a:p>
            <a:pPr marL="457200" indent="-457200" algn="l">
              <a:buFont typeface="Wingdings" pitchFamily="2" charset="2"/>
              <a:buChar char="§"/>
            </a:pPr>
            <a:r>
              <a:rPr lang="en-US" sz="5400" dirty="0" err="1">
                <a:solidFill>
                  <a:schemeClr val="tx1"/>
                </a:solidFill>
                <a:latin typeface="Times New Roman" pitchFamily="18" charset="0"/>
                <a:cs typeface="Times New Roman" pitchFamily="18" charset="0"/>
              </a:rPr>
              <a:t>Chuyền</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bước</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hai</a:t>
            </a:r>
            <a:r>
              <a:rPr lang="en-US" sz="5400" dirty="0" smtClean="0">
                <a:solidFill>
                  <a:schemeClr val="tx1"/>
                </a:solidFill>
                <a:latin typeface="Times New Roman" pitchFamily="18" charset="0"/>
                <a:cs typeface="Times New Roman" pitchFamily="18" charset="0"/>
              </a:rPr>
              <a:t>.</a:t>
            </a:r>
          </a:p>
          <a:p>
            <a:pPr marL="457200" indent="-457200" algn="l">
              <a:buFont typeface="Wingdings" pitchFamily="2" charset="2"/>
              <a:buChar char="§"/>
            </a:pPr>
            <a:r>
              <a:rPr lang="en-US" sz="5400" dirty="0" err="1" smtClean="0">
                <a:solidFill>
                  <a:schemeClr val="tx1"/>
                </a:solidFill>
                <a:latin typeface="Times New Roman" pitchFamily="18" charset="0"/>
                <a:cs typeface="Times New Roman" pitchFamily="18" charset="0"/>
              </a:rPr>
              <a:t>Đập</a:t>
            </a:r>
            <a:r>
              <a:rPr lang="en-US" sz="5400" dirty="0" smtClean="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bóng</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chính</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diện</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theo</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phương</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lấy</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đà</a:t>
            </a:r>
            <a:r>
              <a:rPr lang="en-US" sz="5400" dirty="0">
                <a:solidFill>
                  <a:schemeClr val="tx1"/>
                </a:solidFill>
                <a:latin typeface="Times New Roman" pitchFamily="18" charset="0"/>
                <a:cs typeface="Times New Roman" pitchFamily="18" charset="0"/>
              </a:rPr>
              <a:t>.</a:t>
            </a:r>
          </a:p>
          <a:p>
            <a:pPr marL="457200" indent="-457200" algn="l">
              <a:buFont typeface="Wingdings" pitchFamily="2" charset="2"/>
              <a:buChar char="§"/>
            </a:pPr>
            <a:r>
              <a:rPr lang="en-US" sz="5400" dirty="0" err="1" smtClean="0">
                <a:solidFill>
                  <a:schemeClr val="tx1"/>
                </a:solidFill>
                <a:latin typeface="Times New Roman" pitchFamily="18" charset="0"/>
                <a:cs typeface="Times New Roman" pitchFamily="18" charset="0"/>
              </a:rPr>
              <a:t>Giới</a:t>
            </a:r>
            <a:r>
              <a:rPr lang="en-US" sz="5400" dirty="0" smtClean="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thiệu</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một</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số</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điểm</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trong</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Luật</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Bóng</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chuyền</a:t>
            </a:r>
            <a:r>
              <a:rPr lang="en-US" sz="5400" dirty="0">
                <a:solidFill>
                  <a:schemeClr val="tx1"/>
                </a:solidFill>
                <a:latin typeface="Times New Roman" pitchFamily="18" charset="0"/>
                <a:cs typeface="Times New Roman" pitchFamily="18" charset="0"/>
              </a:rPr>
              <a:t>.</a:t>
            </a:r>
          </a:p>
          <a:p>
            <a:pPr algn="l"/>
            <a:endParaRPr lang="en-US"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8123452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1435100"/>
          </a:xfrm>
          <a:solidFill>
            <a:schemeClr val="accent6">
              <a:lumMod val="40000"/>
              <a:lumOff val="60000"/>
            </a:schemeClr>
          </a:solidFill>
        </p:spPr>
        <p:txBody>
          <a:bodyPr>
            <a:noAutofit/>
          </a:bodyPr>
          <a:lstStyle/>
          <a:p>
            <a:pPr algn="ctr"/>
            <a:r>
              <a:rPr lang="en-US" sz="2800" dirty="0" err="1">
                <a:latin typeface="Times New Roman" pitchFamily="18" charset="0"/>
                <a:cs typeface="Times New Roman" pitchFamily="18" charset="0"/>
              </a:rPr>
              <a:t>Đập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endParaRPr lang="en-US" sz="2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0"/>
            <a:ext cx="4572000" cy="6858000"/>
          </a:xfrm>
        </p:spPr>
      </p:pic>
      <p:sp>
        <p:nvSpPr>
          <p:cNvPr id="4" name="Text Placeholder 3"/>
          <p:cNvSpPr>
            <a:spLocks noGrp="1"/>
          </p:cNvSpPr>
          <p:nvPr>
            <p:ph type="body" sz="half" idx="2"/>
          </p:nvPr>
        </p:nvSpPr>
        <p:spPr>
          <a:xfrm>
            <a:off x="0" y="1435100"/>
            <a:ext cx="4572000" cy="5422900"/>
          </a:xfrm>
          <a:solidFill>
            <a:schemeClr val="accent5"/>
          </a:solidFill>
        </p:spPr>
        <p:txBody>
          <a:bodyPr>
            <a:normAutofit/>
          </a:bodyPr>
          <a:lstStyle/>
          <a:p>
            <a:pPr marL="457200" indent="-457200">
              <a:buFont typeface="+mj-lt"/>
              <a:buAutoNum type="arabicPeriod"/>
            </a:pPr>
            <a:r>
              <a:rPr lang="vi-VN" sz="2800" dirty="0">
                <a:latin typeface="+mj-lt"/>
              </a:rPr>
              <a:t>Tư thế chuẩn bị.</a:t>
            </a:r>
          </a:p>
          <a:p>
            <a:pPr marL="457200" indent="-457200">
              <a:buFont typeface="+mj-lt"/>
              <a:buAutoNum type="arabicPeriod"/>
            </a:pPr>
            <a:r>
              <a:rPr lang="vi-VN" sz="2800" dirty="0">
                <a:latin typeface="+mj-lt"/>
              </a:rPr>
              <a:t>Kỹ thuật lấy đà.</a:t>
            </a:r>
          </a:p>
          <a:p>
            <a:pPr marL="457200" indent="-457200">
              <a:buFont typeface="+mj-lt"/>
              <a:buAutoNum type="arabicPeriod"/>
            </a:pPr>
            <a:r>
              <a:rPr lang="en-US" sz="2800" dirty="0" err="1">
                <a:latin typeface="Times New Roman" pitchFamily="18" charset="0"/>
                <a:cs typeface="Times New Roman" pitchFamily="18" charset="0"/>
              </a:rPr>
              <a:t>Kỹ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giậm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nhảy</a:t>
            </a:r>
            <a:r>
              <a:rPr lang="en-US" sz="2800" dirty="0">
                <a:latin typeface="Times New Roman" pitchFamily="18" charset="0"/>
                <a:cs typeface="Times New Roman" pitchFamily="18" charset="0"/>
              </a:rPr>
              <a:t>.</a:t>
            </a:r>
          </a:p>
          <a:p>
            <a:pPr marL="457200" indent="-457200">
              <a:buFont typeface="+mj-lt"/>
              <a:buAutoNum type="arabicPeriod"/>
            </a:pPr>
            <a:r>
              <a:rPr lang="vi-VN" sz="2800" dirty="0">
                <a:latin typeface="+mj-lt"/>
              </a:rPr>
              <a:t>Kỹ thuật nhảy và đập bóng.</a:t>
            </a:r>
          </a:p>
          <a:p>
            <a:pPr marL="457200" indent="-457200">
              <a:buFont typeface="+mj-lt"/>
              <a:buAutoNum type="arabicPeriod"/>
            </a:pPr>
            <a:r>
              <a:rPr lang="vi-VN" sz="2800" dirty="0">
                <a:latin typeface="+mj-lt"/>
              </a:rPr>
              <a:t>Kỹ thuật tiếp đất khi đập bóng xong.</a:t>
            </a:r>
          </a:p>
          <a:p>
            <a:endParaRPr lang="en-US" sz="2800" dirty="0">
              <a:latin typeface="+mj-lt"/>
            </a:endParaRPr>
          </a:p>
        </p:txBody>
      </p:sp>
    </p:spTree>
    <p:extLst>
      <p:ext uri="{BB962C8B-B14F-4D97-AF65-F5344CB8AC3E}">
        <p14:creationId xmlns:p14="http://schemas.microsoft.com/office/powerpoint/2010/main" val="1334478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457200"/>
            <a:ext cx="8381999" cy="5105400"/>
          </a:xfrm>
        </p:spPr>
        <p:txBody>
          <a:bodyPr>
            <a:noAutofit/>
          </a:bodyPr>
          <a:lstStyle/>
          <a:p>
            <a:pPr marL="514350" indent="-514350" fontAlgn="base">
              <a:buFont typeface="+mj-lt"/>
              <a:buAutoNum type="arabicPeriod"/>
            </a:pPr>
            <a:r>
              <a:rPr lang="vi-VN" sz="3200" b="1" dirty="0">
                <a:solidFill>
                  <a:schemeClr val="tx1"/>
                </a:solidFill>
                <a:latin typeface="+mj-lt"/>
              </a:rPr>
              <a:t>Tư thế chuẩn bị</a:t>
            </a:r>
            <a:r>
              <a:rPr lang="vi-VN" sz="3200" b="1" dirty="0" smtClean="0">
                <a:solidFill>
                  <a:schemeClr val="tx1"/>
                </a:solidFill>
                <a:latin typeface="+mj-lt"/>
              </a:rPr>
              <a:t>.</a:t>
            </a:r>
            <a:endParaRPr lang="vi-VN" sz="3200" b="1" dirty="0">
              <a:solidFill>
                <a:schemeClr val="tx1"/>
              </a:solidFill>
              <a:latin typeface="+mj-lt"/>
            </a:endParaRPr>
          </a:p>
          <a:p>
            <a:pPr fontAlgn="base"/>
            <a:r>
              <a:rPr lang="vi-VN" sz="3200" dirty="0" smtClean="0">
                <a:solidFill>
                  <a:schemeClr val="tx1"/>
                </a:solidFill>
                <a:latin typeface="+mj-lt"/>
              </a:rPr>
              <a:t> </a:t>
            </a:r>
            <a:r>
              <a:rPr lang="en-US" sz="3200" dirty="0" err="1" smtClean="0">
                <a:solidFill>
                  <a:schemeClr val="tx1"/>
                </a:solidFill>
                <a:latin typeface="Times New Roman" pitchFamily="18" charset="0"/>
                <a:cs typeface="Times New Roman" pitchFamily="18" charset="0"/>
              </a:rPr>
              <a:t>Người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tập</a:t>
            </a:r>
            <a:r>
              <a:rPr lang="vi-VN" sz="3200" dirty="0" smtClean="0">
                <a:solidFill>
                  <a:schemeClr val="tx1"/>
                </a:solidFill>
                <a:latin typeface="Times New Roman" pitchFamily="18" charset="0"/>
                <a:cs typeface="Times New Roman" pitchFamily="18" charset="0"/>
              </a:rPr>
              <a:t> </a:t>
            </a:r>
            <a:r>
              <a:rPr lang="vi-VN" sz="3200" dirty="0">
                <a:solidFill>
                  <a:schemeClr val="tx1"/>
                </a:solidFill>
                <a:latin typeface="+mj-lt"/>
              </a:rPr>
              <a:t>đứng cách lưới khoảng từ 2-3m (nếu đứng gần lưới quá thì không có chỗ lấy đà và khi nhảy lên người rất dễ bị chạm lưới). </a:t>
            </a:r>
            <a:r>
              <a:rPr lang="en-US" sz="3200" dirty="0" err="1" smtClean="0">
                <a:solidFill>
                  <a:schemeClr val="tx1"/>
                </a:solidFill>
                <a:latin typeface="Times New Roman" pitchFamily="18" charset="0"/>
                <a:cs typeface="Times New Roman" pitchFamily="18" charset="0"/>
              </a:rPr>
              <a:t>Người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tập</a:t>
            </a:r>
            <a:r>
              <a:rPr lang="vi-VN" sz="3200" dirty="0" smtClean="0">
                <a:solidFill>
                  <a:schemeClr val="tx1"/>
                </a:solidFill>
                <a:latin typeface="+mj-lt"/>
              </a:rPr>
              <a:t> </a:t>
            </a:r>
            <a:r>
              <a:rPr lang="vi-VN" sz="3200" dirty="0">
                <a:solidFill>
                  <a:schemeClr val="tx1"/>
                </a:solidFill>
                <a:latin typeface="+mj-lt"/>
              </a:rPr>
              <a:t>cũng không nên đứng nguyên một chỗ mà nên xê dịch nhẹ để có thể sẵn sàng điều chỉnh bước nhảy và góc độ chạy lấy đà. Ở tư thế chuẩn bị này, đầu gối hơi chùng, thân người hơi ngã về phía trước trong sân và mắt theo dõi người chuyền bóng.</a:t>
            </a:r>
          </a:p>
          <a:p>
            <a:endParaRPr lang="en-US" sz="2400" dirty="0">
              <a:solidFill>
                <a:schemeClr val="tx1"/>
              </a:solidFill>
              <a:latin typeface="+mj-lt"/>
            </a:endParaRPr>
          </a:p>
        </p:txBody>
      </p:sp>
    </p:spTree>
    <p:extLst>
      <p:ext uri="{BB962C8B-B14F-4D97-AF65-F5344CB8AC3E}">
        <p14:creationId xmlns:p14="http://schemas.microsoft.com/office/powerpoint/2010/main" val="302829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itle 1"/>
          <p:cNvSpPr>
            <a:spLocks noGrp="1"/>
          </p:cNvSpPr>
          <p:nvPr>
            <p:ph type="body" idx="1"/>
          </p:nvPr>
        </p:nvSpPr>
        <p:spPr>
          <a:xfrm>
            <a:off x="228600" y="304800"/>
            <a:ext cx="8686800" cy="5486400"/>
          </a:xfrm>
        </p:spPr>
        <p:txBody>
          <a:bodyPr>
            <a:noAutofit/>
          </a:bodyPr>
          <a:lstStyle/>
          <a:p>
            <a:pPr fontAlgn="base"/>
            <a:r>
              <a:rPr lang="en-US" sz="2400" b="1" dirty="0" smtClean="0">
                <a:solidFill>
                  <a:schemeClr val="tx1"/>
                </a:solidFill>
                <a:latin typeface="Times New Roman" pitchFamily="18" charset="0"/>
                <a:cs typeface="Times New Roman" pitchFamily="18" charset="0"/>
              </a:rPr>
              <a:t>2. </a:t>
            </a:r>
            <a:r>
              <a:rPr lang="vi-VN" sz="2400" b="1" dirty="0" smtClean="0">
                <a:solidFill>
                  <a:schemeClr val="tx1"/>
                </a:solidFill>
                <a:latin typeface="Times New Roman" pitchFamily="18" charset="0"/>
                <a:cs typeface="Times New Roman" pitchFamily="18" charset="0"/>
              </a:rPr>
              <a:t>Kỹ </a:t>
            </a:r>
            <a:r>
              <a:rPr lang="vi-VN" sz="2400" b="1" dirty="0">
                <a:solidFill>
                  <a:schemeClr val="tx1"/>
                </a:solidFill>
                <a:latin typeface="Times New Roman" pitchFamily="18" charset="0"/>
                <a:cs typeface="Times New Roman" pitchFamily="18" charset="0"/>
              </a:rPr>
              <a:t>thuật lấy đà</a:t>
            </a:r>
            <a:r>
              <a:rPr lang="vi-VN" sz="2400" b="0" dirty="0">
                <a:solidFill>
                  <a:schemeClr val="tx1"/>
                </a:solidFill>
                <a:latin typeface="Times New Roman" pitchFamily="18" charset="0"/>
                <a:cs typeface="Times New Roman" pitchFamily="18" charset="0"/>
              </a:rPr>
              <a:t>.</a:t>
            </a:r>
            <a:br>
              <a:rPr lang="vi-VN" sz="2400" b="0" dirty="0">
                <a:solidFill>
                  <a:schemeClr val="tx1"/>
                </a:solidFill>
                <a:latin typeface="Times New Roman" pitchFamily="18" charset="0"/>
                <a:cs typeface="Times New Roman" pitchFamily="18" charset="0"/>
              </a:rPr>
            </a:br>
            <a:r>
              <a:rPr lang="en-US" sz="2400" b="0" dirty="0" smtClean="0">
                <a:solidFill>
                  <a:schemeClr val="tx1"/>
                </a:solidFill>
                <a:latin typeface="Times New Roman" pitchFamily="18" charset="0"/>
                <a:cs typeface="Times New Roman" pitchFamily="18" charset="0"/>
              </a:rPr>
              <a:t>T</a:t>
            </a:r>
            <a:r>
              <a:rPr lang="vi-VN" sz="2400" b="0" dirty="0" smtClean="0">
                <a:solidFill>
                  <a:schemeClr val="tx1"/>
                </a:solidFill>
                <a:latin typeface="+mj-lt"/>
              </a:rPr>
              <a:t>hực </a:t>
            </a:r>
            <a:r>
              <a:rPr lang="vi-VN" sz="2400" b="0" dirty="0">
                <a:solidFill>
                  <a:schemeClr val="tx1"/>
                </a:solidFill>
                <a:latin typeface="+mj-lt"/>
              </a:rPr>
              <a:t>hiện 3 bước đà rồi giậm nhảy. Lưu ý quan trọng trong bước chạy đà như sau:</a:t>
            </a:r>
            <a:br>
              <a:rPr lang="vi-VN" sz="2400" b="0" dirty="0">
                <a:solidFill>
                  <a:schemeClr val="tx1"/>
                </a:solidFill>
                <a:latin typeface="+mj-lt"/>
              </a:rPr>
            </a:br>
            <a:r>
              <a:rPr lang="vi-VN" sz="2400" b="0" dirty="0">
                <a:solidFill>
                  <a:schemeClr val="tx1"/>
                </a:solidFill>
                <a:latin typeface="+mj-lt"/>
              </a:rPr>
              <a:t>- Thời gian chạy đà.</a:t>
            </a:r>
            <a:br>
              <a:rPr lang="vi-VN" sz="2400" b="0" dirty="0">
                <a:solidFill>
                  <a:schemeClr val="tx1"/>
                </a:solidFill>
                <a:latin typeface="+mj-lt"/>
              </a:rPr>
            </a:br>
            <a:r>
              <a:rPr lang="vi-VN" sz="2400" b="0" dirty="0">
                <a:solidFill>
                  <a:schemeClr val="tx1"/>
                </a:solidFill>
                <a:latin typeface="+mj-lt"/>
              </a:rPr>
              <a:t>Đây là bước quan trọng nhất, vì nếu </a:t>
            </a:r>
            <a:r>
              <a:rPr lang="en-US" sz="2400" dirty="0" err="1" smtClean="0">
                <a:solidFill>
                  <a:schemeClr val="tx1"/>
                </a:solidFill>
                <a:latin typeface="Times New Roman" pitchFamily="18" charset="0"/>
                <a:cs typeface="Times New Roman" pitchFamily="18" charset="0"/>
              </a:rPr>
              <a:t>người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tập</a:t>
            </a:r>
            <a:r>
              <a:rPr lang="vi-VN" sz="2400" b="0" dirty="0" smtClean="0">
                <a:solidFill>
                  <a:schemeClr val="tx1"/>
                </a:solidFill>
                <a:latin typeface="Times New Roman" pitchFamily="18" charset="0"/>
                <a:cs typeface="Times New Roman" pitchFamily="18" charset="0"/>
              </a:rPr>
              <a:t> </a:t>
            </a:r>
            <a:r>
              <a:rPr lang="vi-VN" sz="2400" b="0" dirty="0">
                <a:solidFill>
                  <a:schemeClr val="tx1"/>
                </a:solidFill>
                <a:latin typeface="+mj-lt"/>
              </a:rPr>
              <a:t>chỉ cần lấy đà sớm hoặc chậm hơn một chút thôi </a:t>
            </a:r>
            <a:r>
              <a:rPr lang="vi-VN" sz="2400" b="0" dirty="0" smtClean="0">
                <a:solidFill>
                  <a:schemeClr val="tx1"/>
                </a:solidFill>
                <a:latin typeface="+mj-lt"/>
              </a:rPr>
              <a:t>thì </a:t>
            </a:r>
            <a:r>
              <a:rPr lang="vi-VN" sz="2400" b="0" dirty="0">
                <a:solidFill>
                  <a:schemeClr val="tx1"/>
                </a:solidFill>
                <a:latin typeface="+mj-lt"/>
              </a:rPr>
              <a:t>sẽ không thực hiện tốt được pha đập bóng. Chạy đà được thực hiện khi bóng vừa rời khỏi tay người chuyền 2, lúc </a:t>
            </a:r>
            <a:r>
              <a:rPr lang="vi-VN" sz="2400" b="0" dirty="0" smtClean="0">
                <a:solidFill>
                  <a:schemeClr val="tx1"/>
                </a:solidFill>
                <a:latin typeface="+mj-lt"/>
              </a:rPr>
              <a:t>này</a:t>
            </a:r>
            <a:r>
              <a:rPr lang="en-US" sz="2400" b="0" dirty="0" smtClean="0">
                <a:solidFill>
                  <a:schemeClr val="tx1"/>
                </a:solidFill>
                <a:latin typeface="+mj-lt"/>
              </a:rPr>
              <a:t> </a:t>
            </a:r>
            <a:r>
              <a:rPr lang="en-US" sz="2400" dirty="0" err="1">
                <a:solidFill>
                  <a:schemeClr val="tx1"/>
                </a:solidFill>
                <a:latin typeface="Times New Roman" pitchFamily="18" charset="0"/>
                <a:cs typeface="Times New Roman" pitchFamily="18" charset="0"/>
              </a:rPr>
              <a:t>người</a:t>
            </a:r>
            <a:r>
              <a:rPr lang="en-US" sz="2400" dirty="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tập</a:t>
            </a:r>
            <a:r>
              <a:rPr lang="vi-VN" sz="2400" b="0" dirty="0" smtClean="0">
                <a:solidFill>
                  <a:schemeClr val="tx1"/>
                </a:solidFill>
                <a:latin typeface="+mj-lt"/>
              </a:rPr>
              <a:t> </a:t>
            </a:r>
            <a:r>
              <a:rPr lang="vi-VN" sz="2400" b="0" dirty="0">
                <a:solidFill>
                  <a:schemeClr val="tx1"/>
                </a:solidFill>
                <a:latin typeface="+mj-lt"/>
              </a:rPr>
              <a:t>phải xác định điểm rơi của bóng thật chuẩn và thực hiện 3 bước chạy đà tới vị trí đó.</a:t>
            </a:r>
            <a:br>
              <a:rPr lang="vi-VN" sz="2400" b="0" dirty="0">
                <a:solidFill>
                  <a:schemeClr val="tx1"/>
                </a:solidFill>
                <a:latin typeface="+mj-lt"/>
              </a:rPr>
            </a:br>
            <a:r>
              <a:rPr lang="vi-VN" sz="2400" b="0" dirty="0">
                <a:solidFill>
                  <a:schemeClr val="tx1"/>
                </a:solidFill>
                <a:latin typeface="+mj-lt"/>
              </a:rPr>
              <a:t>- Góc độ của đường lấy đà (so với lưới</a:t>
            </a:r>
            <a:r>
              <a:rPr lang="vi-VN" sz="2400" b="0" dirty="0" smtClean="0">
                <a:solidFill>
                  <a:schemeClr val="tx1"/>
                </a:solidFill>
                <a:latin typeface="+mj-lt"/>
              </a:rPr>
              <a:t>)</a:t>
            </a:r>
            <a:r>
              <a:rPr lang="en-US" sz="2400" b="0" dirty="0" smtClean="0">
                <a:solidFill>
                  <a:schemeClr val="tx1"/>
                </a:solidFill>
                <a:latin typeface="Times New Roman" pitchFamily="18" charset="0"/>
                <a:cs typeface="Times New Roman" pitchFamily="18" charset="0"/>
              </a:rPr>
              <a:t>: </a:t>
            </a:r>
            <a:r>
              <a:rPr lang="en-US" sz="2400" b="0" dirty="0" err="1" smtClean="0">
                <a:solidFill>
                  <a:schemeClr val="tx1"/>
                </a:solidFill>
                <a:latin typeface="Times New Roman" pitchFamily="18" charset="0"/>
                <a:cs typeface="Times New Roman" pitchFamily="18" charset="0"/>
              </a:rPr>
              <a:t>khoảng</a:t>
            </a:r>
            <a:r>
              <a:rPr lang="en-US" sz="2400" b="0" dirty="0" smtClean="0">
                <a:solidFill>
                  <a:schemeClr val="tx1"/>
                </a:solidFill>
                <a:latin typeface="Times New Roman" pitchFamily="18" charset="0"/>
                <a:cs typeface="Times New Roman" pitchFamily="18" charset="0"/>
              </a:rPr>
              <a:t> 45 </a:t>
            </a:r>
            <a:r>
              <a:rPr lang="en-US" sz="2400" b="0" dirty="0" err="1" smtClean="0">
                <a:solidFill>
                  <a:schemeClr val="tx1"/>
                </a:solidFill>
                <a:latin typeface="Times New Roman" pitchFamily="18" charset="0"/>
                <a:cs typeface="Times New Roman" pitchFamily="18" charset="0"/>
              </a:rPr>
              <a:t>độ</a:t>
            </a:r>
            <a:r>
              <a:rPr lang="vi-VN" sz="2400" b="0" dirty="0">
                <a:solidFill>
                  <a:schemeClr val="tx1"/>
                </a:solidFill>
                <a:latin typeface="Times New Roman" pitchFamily="18" charset="0"/>
                <a:cs typeface="Times New Roman" pitchFamily="18" charset="0"/>
              </a:rPr>
              <a:t/>
            </a:r>
            <a:br>
              <a:rPr lang="vi-VN" sz="2400" b="0" dirty="0">
                <a:solidFill>
                  <a:schemeClr val="tx1"/>
                </a:solidFill>
                <a:latin typeface="Times New Roman" pitchFamily="18" charset="0"/>
                <a:cs typeface="Times New Roman" pitchFamily="18" charset="0"/>
              </a:rPr>
            </a:br>
            <a:r>
              <a:rPr lang="vi-VN" sz="2400" b="0" dirty="0">
                <a:solidFill>
                  <a:schemeClr val="tx1"/>
                </a:solidFill>
                <a:latin typeface="+mj-lt"/>
              </a:rPr>
              <a:t>Góc độ của đường lấy đà sẽ phụ thuộc vào khả năng người đập bóng. </a:t>
            </a:r>
            <a:endParaRPr lang="en-US" sz="2400" b="0" dirty="0" smtClean="0">
              <a:solidFill>
                <a:schemeClr val="tx1"/>
              </a:solidFill>
              <a:latin typeface="+mj-lt"/>
            </a:endParaRPr>
          </a:p>
          <a:p>
            <a:pPr fontAlgn="base"/>
            <a:r>
              <a:rPr lang="vi-VN" sz="2400" b="0" dirty="0" smtClean="0">
                <a:solidFill>
                  <a:schemeClr val="tx1"/>
                </a:solidFill>
                <a:latin typeface="+mj-lt"/>
              </a:rPr>
              <a:t>- </a:t>
            </a:r>
            <a:r>
              <a:rPr lang="vi-VN" sz="2400" b="0" dirty="0">
                <a:solidFill>
                  <a:schemeClr val="tx1"/>
                </a:solidFill>
                <a:latin typeface="+mj-lt"/>
              </a:rPr>
              <a:t>Lưu ý quan trọng nữa đó là ở bước đà cuối cùng, chân sau của bạn thu chụm về bằng chân trước và thực hiện giậm nhảy bằng cả 2 chân.</a:t>
            </a:r>
            <a:br>
              <a:rPr lang="vi-VN" sz="2400" b="0" dirty="0">
                <a:solidFill>
                  <a:schemeClr val="tx1"/>
                </a:solidFill>
                <a:latin typeface="+mj-lt"/>
              </a:rPr>
            </a:br>
            <a:endParaRPr lang="en-US" dirty="0">
              <a:solidFill>
                <a:schemeClr val="tx1"/>
              </a:solidFill>
              <a:latin typeface="+mj-lt"/>
            </a:endParaRPr>
          </a:p>
        </p:txBody>
      </p:sp>
    </p:spTree>
    <p:extLst>
      <p:ext uri="{BB962C8B-B14F-4D97-AF65-F5344CB8AC3E}">
        <p14:creationId xmlns:p14="http://schemas.microsoft.com/office/powerpoint/2010/main" val="7647961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TotalTime>
  <Words>376</Words>
  <Application>Microsoft Office PowerPoint</Application>
  <PresentationFormat>On-screen Show (4:3)</PresentationFormat>
  <Paragraphs>49</Paragraphs>
  <Slides>16</Slides>
  <Notes>0</Notes>
  <HiddenSlides>0</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CHƯƠNG TRÌNH THỂ DỤC LỚP 12  NĂM HỌC 2021 – 2022 TUẦN 11 </vt:lpstr>
      <vt:lpstr>PowerPoint Presentation</vt:lpstr>
      <vt:lpstr>Giai đoạn tiếp đất</vt:lpstr>
      <vt:lpstr>KỸ THUẬT NHẢY XA ƯỠN THÂN</vt:lpstr>
      <vt:lpstr>Hoàn thiện kỹ thuật nhảy xa kiểu “ ưỡn thân “ </vt:lpstr>
      <vt:lpstr>B. BÓNG CHUYỀN</vt:lpstr>
      <vt:lpstr>Đập bóng chính diện theo phương lấy đà. </vt:lpstr>
      <vt:lpstr>PowerPoint Presentation</vt:lpstr>
      <vt:lpstr>PowerPoint Presentation</vt:lpstr>
      <vt:lpstr>PowerPoint Presentation</vt:lpstr>
      <vt:lpstr>4. Kỹ thuật nhảy và đập bóng. - Tư thế chuẩn bị : khi thân người bật lên tới tầm cao nhất, người ngửa ra phía sau và hơi nghiêng về phía tay đập bóng. Lúc này, hai chân hơi gập tự nhiên, không khép sát quá cũng không dang rộng quá. - Tay đập bóng từ trên cao đưa sát mang tai ra phía sau, cánh tay duỗi thẳng và cổ tay đập gập vào bóng, cổ tay còn có tác dụng điều khiển bóng. Tay kia cũng từ phía trên hạ xuống phối hợp. - Khi đập vào bóng, thân người vươn thẳng, hai chân cũng duỗi ra phía trước (đầu gối thẳng) tạo thành sức mạnh đập trúng vào bóng. Đập bóng thông thường ở tầm cao hơn đầu và chếch về phía trước mặt chừng 10-15cm. - Có một lưu ý cho người tập đó là bóng nâng cao hay thấp thì đó là tuỳ thuộc vào quả đập cao, trung bình hay thấp của bạn. </vt:lpstr>
      <vt:lpstr>Kỹ thuật nhảy và đập bóng. </vt:lpstr>
      <vt:lpstr>5. Kỹ thuật tiếp đất khi đập bóng xong.  - Sau khi thực hiện xong kỹ thuật đập bóng chuyền, Trong quá trình rơi xuống đất thì người tập phải thả lỏng các bắp thịt, rơi xuống bằng mũi bàn chân, hai bàn chân xoay theo chiều lưới, đầu gối hơi khuỵu. - Ngoài ra, người tập cần đặc biệt chú ý khi rơi xuống là không được lao người về phía trước theo hướng đập bóng vì người tập sẽ bị chạm chân sang sân đối phương và lập tức mất điểm. Cố gắng giữ hông lại và rơi xuống theo phương thẳng đứng. </vt:lpstr>
      <vt:lpstr>Kỹ thuật đập bóng chính diện theo phương lấy đà. </vt:lpstr>
      <vt:lpstr>IV. PHẦN KẾT THÚC </vt:lpstr>
      <vt:lpstr>Luật bóng chuyền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TRÌNH THỂ DỤC LỚP 12  NĂM HỌC 2021 – 2022 TUẦN 8</dc:title>
  <dc:creator>PC</dc:creator>
  <cp:lastModifiedBy>PC</cp:lastModifiedBy>
  <cp:revision>54</cp:revision>
  <dcterms:created xsi:type="dcterms:W3CDTF">2021-10-16T02:07:31Z</dcterms:created>
  <dcterms:modified xsi:type="dcterms:W3CDTF">2021-11-14T11:25:53Z</dcterms:modified>
</cp:coreProperties>
</file>